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Arimo"/>
      <p:regular r:id="rId19"/>
    </p:embeddedFont>
    <p:embeddedFont>
      <p:font typeface="Arimo"/>
      <p:regular r:id="rId20"/>
    </p:embeddedFont>
    <p:embeddedFont>
      <p:font typeface="Arimo"/>
      <p:regular r:id="rId21"/>
    </p:embeddedFont>
    <p:embeddedFont>
      <p:font typeface="Arim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65133"/>
            <a:ext cx="7468553" cy="352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Les Défis de la Création et de la Mise à Jour des Ressources Pédagogiques Universitaires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94418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Cette présentation explore les défis de la création et de la mise à jour des ressources pédagogiques universitaires. Nous aborderons les solutions offertes par l'IA et DevOps. Découvrons ensemble comment améliorer l'enseignement supérieur.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76334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677096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745486"/>
            <a:ext cx="1961078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mehdi mtir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141428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Vers un Avenir Pédagogique Innovant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9214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L'IA et DevOps offrent des solutions puissantes. Les enseignants peuvent se concentrer sur l'accompagnement des étudiants. Il faut explorer et intégrer ces outils dans l'enseignement supérieur.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1753195" y="504777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IA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2720" y="472701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382440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DevOps</a:t>
            </a:r>
            <a:endParaRPr lang="en-US" sz="2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153995" y="378237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941243" y="6271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Innovation</a:t>
            </a:r>
            <a:endParaRPr lang="en-US" sz="22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956679"/>
            <a:ext cx="4534138" cy="453413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81436" y="6490097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91239"/>
            <a:ext cx="118264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Complexité de la Création de Contenu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74006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 création de contenu pédagogique est complexe. Diversité des formats requis: textes, vidéos, simulations. Une expertise multidisciplinaire est nécessaire. La création initiale prend un temps considérable.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748570"/>
            <a:ext cx="29204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Formats diversifiés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Textes, vidéos, simulations, etc.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7614761" y="4748570"/>
            <a:ext cx="415075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Expertise multidisciplinaire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14761" y="533983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Compétences variées nécessaires.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87879"/>
            <a:ext cx="1273099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Maintien de la Pertinence et de l'Actualité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0508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connaissances évoluent rapidement. Il est crucial de mettre à jour constamment les ressources. Suivre le rythme des nouvelles découvertes est difficile. Un défi majeur pour les enseignants.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63553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6413302"/>
            <a:ext cx="337899" cy="4224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615559" y="63553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Évolution rapide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615559" y="6850856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Connaissances en constante évolution.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7434858" y="635531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5108" y="6413302"/>
            <a:ext cx="337899" cy="42243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212693" y="6355318"/>
            <a:ext cx="329767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Mise à jour constante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8212693" y="6850856"/>
            <a:ext cx="55799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Ressources toujours pertinentes.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04525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Personnalisation de l'Apprentissage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812256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besoins des étudiants sont variés. Les styles d'apprentissage et les niveaux de compétence diffèrent. Adapter les ressources à chaque individu est difficile. Des parcours différenciés sont nécessaires.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4230529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6" name="Text 3"/>
          <p:cNvSpPr/>
          <p:nvPr/>
        </p:nvSpPr>
        <p:spPr>
          <a:xfrm>
            <a:off x="1077039" y="44698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Besoins variés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77039" y="4965383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Styles d'apprentissage différents.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5827038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1077039" y="6066353"/>
            <a:ext cx="29669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Adaptation difficile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77039" y="6561892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Ressources non individualisées.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176" y="658416"/>
            <a:ext cx="7471648" cy="1405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Accessibilité et Inclusivité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6176" y="2422208"/>
            <a:ext cx="7471648" cy="15292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Il faut assurer l'accessibilité pour tous. Inclure les étudiants en situation de handicap. Tenir compte des diversités culturelles et linguistiques. Respecter les normes d'accessibilité (WCAG) est crucial.</a:t>
            </a:r>
            <a:endParaRPr lang="en-US" sz="18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6" y="4261961"/>
            <a:ext cx="597337" cy="5973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72352" y="4220170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Accessibilité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76" y="5617845"/>
            <a:ext cx="597337" cy="5973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2352" y="5576054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Diversité</a:t>
            </a:r>
            <a:endParaRPr lang="en-US" sz="22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6" y="6973729"/>
            <a:ext cx="597337" cy="59733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72352" y="6931938"/>
            <a:ext cx="2810947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Normes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244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0796" y="2835831"/>
            <a:ext cx="8764072" cy="546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L'IA pour la Création et l'Amélioration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50796" y="3661529"/>
            <a:ext cx="13328809" cy="5950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L'IA peut générer automatiquement du contenu. Textes, résumés, quiz peuvent être créés facilement. La traduction automatique améliore l'accessibilité. L'analyse des données d'apprentissage identifie les lacunes.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303770" y="4465796"/>
            <a:ext cx="22860" cy="3254097"/>
          </a:xfrm>
          <a:prstGeom prst="roundRect">
            <a:avLst>
              <a:gd name="adj" fmla="val 122024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571059" y="4872752"/>
            <a:ext cx="557808" cy="22860"/>
          </a:xfrm>
          <a:prstGeom prst="roundRect">
            <a:avLst>
              <a:gd name="adj" fmla="val 122024"/>
            </a:avLst>
          </a:prstGeom>
          <a:solidFill>
            <a:srgbClr val="44426B"/>
          </a:solidFill>
          <a:ln/>
        </p:spPr>
      </p:sp>
      <p:sp>
        <p:nvSpPr>
          <p:cNvPr id="7" name="Shape 4"/>
          <p:cNvSpPr/>
          <p:nvPr/>
        </p:nvSpPr>
        <p:spPr>
          <a:xfrm>
            <a:off x="7106007" y="4674989"/>
            <a:ext cx="418386" cy="418386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7183934" y="4720114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3401616" y="4651653"/>
            <a:ext cx="2983825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Génération automatique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50796" y="5036701"/>
            <a:ext cx="573464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Création rapide de contenu.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7501533" y="5802392"/>
            <a:ext cx="557808" cy="22860"/>
          </a:xfrm>
          <a:prstGeom prst="roundRect">
            <a:avLst>
              <a:gd name="adj" fmla="val 122024"/>
            </a:avLst>
          </a:prstGeom>
          <a:solidFill>
            <a:srgbClr val="44426B"/>
          </a:solidFill>
          <a:ln/>
        </p:spPr>
      </p:sp>
      <p:sp>
        <p:nvSpPr>
          <p:cNvPr id="12" name="Shape 9"/>
          <p:cNvSpPr/>
          <p:nvPr/>
        </p:nvSpPr>
        <p:spPr>
          <a:xfrm>
            <a:off x="7106007" y="5604629"/>
            <a:ext cx="418386" cy="418386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7183934" y="5649754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8244959" y="5581293"/>
            <a:ext cx="2946797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Traduction automatique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8244959" y="5966341"/>
            <a:ext cx="573464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Amélioration de l'accessibilité.</a:t>
            </a:r>
            <a:endParaRPr lang="en-US" sz="1450" dirty="0"/>
          </a:p>
        </p:txBody>
      </p:sp>
      <p:sp>
        <p:nvSpPr>
          <p:cNvPr id="16" name="Shape 13"/>
          <p:cNvSpPr/>
          <p:nvPr/>
        </p:nvSpPr>
        <p:spPr>
          <a:xfrm>
            <a:off x="6571059" y="6639163"/>
            <a:ext cx="557808" cy="22860"/>
          </a:xfrm>
          <a:prstGeom prst="roundRect">
            <a:avLst>
              <a:gd name="adj" fmla="val 122024"/>
            </a:avLst>
          </a:prstGeom>
          <a:solidFill>
            <a:srgbClr val="44426B"/>
          </a:solidFill>
          <a:ln/>
        </p:spPr>
      </p:sp>
      <p:sp>
        <p:nvSpPr>
          <p:cNvPr id="17" name="Shape 14"/>
          <p:cNvSpPr/>
          <p:nvPr/>
        </p:nvSpPr>
        <p:spPr>
          <a:xfrm>
            <a:off x="7106007" y="6441400"/>
            <a:ext cx="418386" cy="418386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8" name="Text 15"/>
          <p:cNvSpPr/>
          <p:nvPr/>
        </p:nvSpPr>
        <p:spPr>
          <a:xfrm>
            <a:off x="7183934" y="6486525"/>
            <a:ext cx="26253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3856553" y="6418064"/>
            <a:ext cx="2528888" cy="273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Analyse des données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650796" y="6803112"/>
            <a:ext cx="5734645" cy="297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Identification des lacunes.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77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3295" y="2803803"/>
            <a:ext cx="9044464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L'IA pour Personnaliser l'Apprentissage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43295" y="3620095"/>
            <a:ext cx="133438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Les systèmes de recommandation de contenu sont basés sur les préférences de l'étudiant. Des tutoriels intelligents s'adaptent en fonction des réponses. L'IA crée des simulations et des jeux éducatifs personnalisés.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5" y="4414957"/>
            <a:ext cx="919043" cy="11028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837968" y="4598670"/>
            <a:ext cx="2311837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Recommandations</a:t>
            </a:r>
            <a:endParaRPr lang="en-US" sz="1700" dirty="0"/>
          </a:p>
        </p:txBody>
      </p:sp>
      <p:sp>
        <p:nvSpPr>
          <p:cNvPr id="7" name="Text 3"/>
          <p:cNvSpPr/>
          <p:nvPr/>
        </p:nvSpPr>
        <p:spPr>
          <a:xfrm>
            <a:off x="1837968" y="4979194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Contenu personnalisé.</a:t>
            </a:r>
            <a:endParaRPr lang="en-US" sz="14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5517833"/>
            <a:ext cx="919043" cy="11028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837968" y="5701546"/>
            <a:ext cx="2312313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Tutoriels adaptatifs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1837968" y="6082070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Ajustement dynamique.</a:t>
            </a:r>
            <a:endParaRPr lang="en-US" sz="14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6620708"/>
            <a:ext cx="919043" cy="11028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37968" y="6804422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Simulations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1837968" y="7184946"/>
            <a:ext cx="12149137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Jeux éducatifs.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4814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DevOps pour l'Automatisation et la Collaboration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3492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DevOps automatise le déploiement des mises à jour. L'intégration continue et la livraison continue (CI/CD) améliorent le flux de travail. Des plateformes collaboratives facilitent le travail d'équipe.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4270177"/>
            <a:ext cx="2137529" cy="8305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07988" y="456366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384482" y="4509492"/>
            <a:ext cx="24068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Automatisation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5204936" y="5115401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14" y="5160526"/>
            <a:ext cx="4275058" cy="8305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536543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6453187" y="5399842"/>
            <a:ext cx="9722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CI/CD</a:t>
            </a:r>
            <a:endParaRPr lang="en-US" sz="2200" dirty="0"/>
          </a:p>
        </p:txBody>
      </p:sp>
      <p:sp>
        <p:nvSpPr>
          <p:cNvPr id="11" name="Shape 7"/>
          <p:cNvSpPr/>
          <p:nvPr/>
        </p:nvSpPr>
        <p:spPr>
          <a:xfrm>
            <a:off x="6273641" y="6005751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09" y="6050875"/>
            <a:ext cx="6412587" cy="8305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08107" y="625578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7522012" y="6290191"/>
            <a:ext cx="211526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Collaboration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40205"/>
            <a:ext cx="119431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 d'Utilisation et Exemples Concrets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2297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Stanford utilise l'IA pour personnaliser les cours. Open edX intègre DevOps pour améliorer la qualité des cours. Coursera utilise l'analyse de données pour identifier les contenus efficaces.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858220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2B2952"/>
          </a:solidFill>
          <a:ln/>
        </p:spPr>
      </p:sp>
      <p:sp>
        <p:nvSpPr>
          <p:cNvPr id="5" name="Text 3"/>
          <p:cNvSpPr/>
          <p:nvPr/>
        </p:nvSpPr>
        <p:spPr>
          <a:xfrm>
            <a:off x="1748909" y="4063127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3236119" y="4097536"/>
            <a:ext cx="135838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Stanford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3116461" y="4673560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8" name="Shape 6"/>
          <p:cNvSpPr/>
          <p:nvPr/>
        </p:nvSpPr>
        <p:spPr>
          <a:xfrm>
            <a:off x="837724" y="4808458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2B2952"/>
          </a:solidFill>
          <a:ln/>
        </p:spPr>
      </p:sp>
      <p:sp>
        <p:nvSpPr>
          <p:cNvPr id="9" name="Text 7"/>
          <p:cNvSpPr/>
          <p:nvPr/>
        </p:nvSpPr>
        <p:spPr>
          <a:xfrm>
            <a:off x="2828568" y="5013365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395317" y="5047774"/>
            <a:ext cx="15376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Open edX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5275659" y="562379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12" name="Shape 10"/>
          <p:cNvSpPr/>
          <p:nvPr/>
        </p:nvSpPr>
        <p:spPr>
          <a:xfrm>
            <a:off x="837724" y="5758696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2B2952"/>
          </a:solidFill>
          <a:ln/>
        </p:spPr>
      </p:sp>
      <p:sp>
        <p:nvSpPr>
          <p:cNvPr id="13" name="Text 11"/>
          <p:cNvSpPr/>
          <p:nvPr/>
        </p:nvSpPr>
        <p:spPr>
          <a:xfrm>
            <a:off x="3908107" y="596360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554516" y="5998012"/>
            <a:ext cx="142113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Coursera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2025-04-22T09:31:13Z</dcterms:created>
  <dcterms:modified xsi:type="dcterms:W3CDTF">2025-04-22T09:31:13Z</dcterms:modified>
</cp:coreProperties>
</file>